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3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7589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3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6990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19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76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2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7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0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5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6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4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7162A-FAFB-4C08-949A-E681D52D1D0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CE3D7A-6333-4519-BAD7-EA33CD9AE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9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98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If this is a reasonable analysis of what took place in the conversation, then it</a:t>
            </a:r>
          </a:p>
          <a:p>
            <a:r>
              <a:rPr lang="en-US" dirty="0">
                <a:latin typeface="TimesNewRomanPS"/>
              </a:rPr>
              <a:t>is clear that language-users must have a lot of knowledge of how conversation</a:t>
            </a:r>
          </a:p>
          <a:p>
            <a:r>
              <a:rPr lang="en-US" dirty="0">
                <a:latin typeface="TimesNewRomanPS"/>
              </a:rPr>
              <a:t>works that is not simply ‘linguistic’ knowledge. Trying to describe aspects of</a:t>
            </a:r>
          </a:p>
          <a:p>
            <a:r>
              <a:rPr lang="en-US" dirty="0">
                <a:latin typeface="TimesNewRomanPS"/>
              </a:rPr>
              <a:t>that knowledge has been the focus of an increasing amount of research.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5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The key to the concept of </a:t>
            </a:r>
            <a:r>
              <a:rPr lang="en-US" b="1" dirty="0">
                <a:latin typeface="TimesNewRomanPS-Bold"/>
              </a:rPr>
              <a:t>coherence </a:t>
            </a:r>
            <a:r>
              <a:rPr lang="en-US" dirty="0">
                <a:latin typeface="TimesNewRomanPS"/>
              </a:rPr>
              <a:t>(‘everything fitting together well’) is not</a:t>
            </a:r>
          </a:p>
          <a:p>
            <a:r>
              <a:rPr lang="en-US" dirty="0">
                <a:latin typeface="TimesNewRomanPS"/>
              </a:rPr>
              <a:t>something that exists in words or structures, but something that exists in people.</a:t>
            </a:r>
          </a:p>
          <a:p>
            <a:r>
              <a:rPr lang="en-US" dirty="0">
                <a:latin typeface="TimesNewRomanPS"/>
              </a:rPr>
              <a:t>It is people who ‘make sense’ of what they read and hear. They try to arrive at</a:t>
            </a:r>
          </a:p>
          <a:p>
            <a:r>
              <a:rPr lang="en-US" dirty="0">
                <a:latin typeface="TimesNewRomanPS"/>
              </a:rPr>
              <a:t>an interpretation that is in line with their experience of the way the world 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27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Indeed, our ability to make sense of what we read is probably only a small part</a:t>
            </a:r>
          </a:p>
          <a:p>
            <a:r>
              <a:rPr lang="en-US" dirty="0">
                <a:latin typeface="TimesNewRomanPS"/>
              </a:rPr>
              <a:t>of that general ability we have to make sense of what we perceive or experience</a:t>
            </a:r>
          </a:p>
          <a:p>
            <a:r>
              <a:rPr lang="en-US" dirty="0">
                <a:latin typeface="TimesNewRomanPS"/>
              </a:rPr>
              <a:t>in the world. You may have found when you were reading the last example</a:t>
            </a:r>
          </a:p>
          <a:p>
            <a:r>
              <a:rPr lang="en-US" dirty="0">
                <a:latin typeface="TimesNewRomanPS"/>
              </a:rPr>
              <a:t>text that you kept trying to make the text fit some situation or experience that</a:t>
            </a:r>
          </a:p>
          <a:p>
            <a:r>
              <a:rPr lang="en-US" dirty="0">
                <a:latin typeface="TimesNewRomanPS"/>
              </a:rPr>
              <a:t>would accommodate all the details (involving a red car, a woman and a letter).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03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If you work at it long enough, you may indeed find a way to incorporate all</a:t>
            </a:r>
          </a:p>
          <a:p>
            <a:r>
              <a:rPr lang="en-US" dirty="0">
                <a:latin typeface="TimesNewRomanPS"/>
              </a:rPr>
              <a:t>those disparate elements into a single coherent interpretation. In doing so, you</a:t>
            </a:r>
          </a:p>
          <a:p>
            <a:r>
              <a:rPr lang="en-US" dirty="0">
                <a:latin typeface="TimesNewRomanPS"/>
              </a:rPr>
              <a:t>would necessarily be involved in a process of filling in a lot of gaps that exist in</a:t>
            </a:r>
          </a:p>
          <a:p>
            <a:r>
              <a:rPr lang="en-US" dirty="0">
                <a:latin typeface="TimesNewRomanPS"/>
              </a:rPr>
              <a:t>the text. You would have to create meaningful connections that are not actually</a:t>
            </a:r>
          </a:p>
          <a:p>
            <a:r>
              <a:rPr lang="en-US" dirty="0">
                <a:latin typeface="TimesNewRomanPS"/>
              </a:rPr>
              <a:t>expressed by the words and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2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It is certainly present in the interpretation of casual conversation. We are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continually taking part in conversational interactions where a great deal of what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is meant is not actually present in what is said. Perhaps it is the ease with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which we ordinarily anticipate each other’s intentions that makes this whole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complex process seem so unremarkable. Here is a good example, adapted from</a:t>
            </a:r>
          </a:p>
          <a:p>
            <a:r>
              <a:rPr lang="en-US" dirty="0" err="1">
                <a:solidFill>
                  <a:srgbClr val="000000"/>
                </a:solidFill>
                <a:latin typeface="TimesNewRomanPS"/>
              </a:rPr>
              <a:t>Widdowson</a:t>
            </a:r>
            <a:r>
              <a:rPr lang="en-US" dirty="0">
                <a:solidFill>
                  <a:srgbClr val="000000"/>
                </a:solidFill>
                <a:latin typeface="TimesNewRomanPS"/>
              </a:rPr>
              <a:t> (</a:t>
            </a:r>
            <a:r>
              <a:rPr lang="en-US" dirty="0">
                <a:solidFill>
                  <a:srgbClr val="408080"/>
                </a:solidFill>
                <a:latin typeface="TimesNewRomanPS"/>
              </a:rPr>
              <a:t>1978</a:t>
            </a:r>
            <a:r>
              <a:rPr lang="en-US" dirty="0">
                <a:solidFill>
                  <a:srgbClr val="000000"/>
                </a:solidFill>
                <a:latin typeface="TimesNewRomanPS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57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9673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NRPSExpert"/>
              </a:rPr>
              <a:t></a:t>
            </a:r>
            <a:r>
              <a:rPr lang="en-US" sz="3600" dirty="0">
                <a:solidFill>
                  <a:srgbClr val="FF0000"/>
                </a:solidFill>
                <a:latin typeface="TimesNewRomanPS"/>
              </a:rPr>
              <a:t>: </a:t>
            </a:r>
            <a:r>
              <a:rPr lang="en-US" sz="3600" i="1" dirty="0">
                <a:solidFill>
                  <a:srgbClr val="FF0000"/>
                </a:solidFill>
                <a:latin typeface="TimesNewRomanPS-Italic"/>
              </a:rPr>
              <a:t>That’s the telephone</a:t>
            </a:r>
          </a:p>
          <a:p>
            <a:r>
              <a:rPr lang="en-US" sz="3600" dirty="0">
                <a:solidFill>
                  <a:srgbClr val="FF0000"/>
                </a:solidFill>
                <a:latin typeface="TimesNRPSExpert"/>
              </a:rPr>
              <a:t></a:t>
            </a:r>
            <a:r>
              <a:rPr lang="en-US" sz="3600" dirty="0">
                <a:solidFill>
                  <a:srgbClr val="FF0000"/>
                </a:solidFill>
                <a:latin typeface="TimesNewRomanPS"/>
              </a:rPr>
              <a:t>: </a:t>
            </a:r>
            <a:r>
              <a:rPr lang="en-US" sz="3600" i="1" dirty="0">
                <a:solidFill>
                  <a:srgbClr val="FF0000"/>
                </a:solidFill>
                <a:latin typeface="TimesNewRomanPS-Italic"/>
              </a:rPr>
              <a:t>I’m in the bath</a:t>
            </a:r>
          </a:p>
          <a:p>
            <a:r>
              <a:rPr lang="en-US" sz="3600" dirty="0">
                <a:solidFill>
                  <a:srgbClr val="FF0000"/>
                </a:solidFill>
                <a:latin typeface="TimesNRPSExpert"/>
              </a:rPr>
              <a:t></a:t>
            </a:r>
            <a:r>
              <a:rPr lang="en-US" sz="3600" dirty="0">
                <a:solidFill>
                  <a:srgbClr val="FF0000"/>
                </a:solidFill>
                <a:latin typeface="TimesNewRomanPS"/>
              </a:rPr>
              <a:t>: </a:t>
            </a:r>
            <a:r>
              <a:rPr lang="en-US" sz="3600" i="1" dirty="0">
                <a:solidFill>
                  <a:srgbClr val="FF0000"/>
                </a:solidFill>
                <a:latin typeface="TimesNewRomanPS-Italic"/>
              </a:rPr>
              <a:t>O.K.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59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4133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There are certainly no cohesive ties within this fragment of discourse. How</a:t>
            </a:r>
          </a:p>
          <a:p>
            <a:r>
              <a:rPr lang="en-US" dirty="0">
                <a:latin typeface="TimesNewRomanPS"/>
              </a:rPr>
              <a:t>does each of these people manage to make sense of what the other says? They</a:t>
            </a:r>
          </a:p>
          <a:p>
            <a:r>
              <a:rPr lang="en-US" dirty="0">
                <a:latin typeface="TimesNewRomanPS"/>
              </a:rPr>
              <a:t>do use the information contained in the sentences expressed, but there must</a:t>
            </a:r>
          </a:p>
          <a:p>
            <a:r>
              <a:rPr lang="en-US" dirty="0">
                <a:latin typeface="TimesNewRomanPS"/>
              </a:rPr>
              <a:t>be something else involved in the interpretation.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76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It has been suggested that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exchanges of this type are best understood in terms of the conventional actions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performed by the speakers in such interactions. Drawing on concepts derived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from the study of speech acts (introduced in chapter </a:t>
            </a:r>
            <a:r>
              <a:rPr lang="en-US" dirty="0">
                <a:solidFill>
                  <a:srgbClr val="408080"/>
                </a:solidFill>
                <a:latin typeface="TimesNewRomanPS"/>
              </a:rPr>
              <a:t>11</a:t>
            </a:r>
            <a:r>
              <a:rPr lang="en-US" dirty="0">
                <a:solidFill>
                  <a:srgbClr val="000000"/>
                </a:solidFill>
                <a:latin typeface="TimesNewRomanPS"/>
              </a:rPr>
              <a:t>), we can characterize</a:t>
            </a:r>
          </a:p>
          <a:p>
            <a:r>
              <a:rPr lang="en-US" dirty="0">
                <a:solidFill>
                  <a:srgbClr val="000000"/>
                </a:solidFill>
                <a:latin typeface="TimesNewRomanPS"/>
              </a:rPr>
              <a:t>the brief conversation in the following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11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She makes a request of him to perform action.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He states reason why he cannot comply with request.</a:t>
            </a:r>
          </a:p>
          <a:p>
            <a:r>
              <a:rPr lang="en-US" dirty="0">
                <a:solidFill>
                  <a:srgbClr val="FF0000"/>
                </a:solidFill>
                <a:latin typeface="TimesNewRomanPS"/>
              </a:rPr>
              <a:t>She undertakes to perform action.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779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485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TimesNewRomanPS</vt:lpstr>
      <vt:lpstr>TimesNewRomanPS-Bold</vt:lpstr>
      <vt:lpstr>TimesNewRomanPS-Italic</vt:lpstr>
      <vt:lpstr>TimesNRPSExpert</vt:lpstr>
      <vt:lpstr>Trebuchet MS</vt:lpstr>
      <vt:lpstr>Wingdings 3</vt:lpstr>
      <vt:lpstr>Facet</vt:lpstr>
      <vt:lpstr>COHERENCE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COHERENCE</dc:title>
  <dc:creator>Maher</dc:creator>
  <cp:lastModifiedBy>Maher</cp:lastModifiedBy>
  <cp:revision>3</cp:revision>
  <dcterms:created xsi:type="dcterms:W3CDTF">2021-01-17T04:00:17Z</dcterms:created>
  <dcterms:modified xsi:type="dcterms:W3CDTF">2021-01-17T04:02:33Z</dcterms:modified>
</cp:coreProperties>
</file>